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notesMasterIdLst>
    <p:notesMasterId r:id="rId17"/>
  </p:notesMasterIdLst>
  <p:sldIdLst>
    <p:sldId id="298" r:id="rId2"/>
    <p:sldId id="277" r:id="rId3"/>
    <p:sldId id="287" r:id="rId4"/>
    <p:sldId id="288" r:id="rId5"/>
    <p:sldId id="286" r:id="rId6"/>
    <p:sldId id="282" r:id="rId7"/>
    <p:sldId id="289" r:id="rId8"/>
    <p:sldId id="290" r:id="rId9"/>
    <p:sldId id="291" r:id="rId10"/>
    <p:sldId id="292" r:id="rId11"/>
    <p:sldId id="293" r:id="rId12"/>
    <p:sldId id="294" r:id="rId13"/>
    <p:sldId id="295" r:id="rId14"/>
    <p:sldId id="297" r:id="rId15"/>
    <p:sldId id="281" r:id="rId16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Geo" initials="G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2416" autoAdjust="0"/>
  </p:normalViewPr>
  <p:slideViewPr>
    <p:cSldViewPr>
      <p:cViewPr>
        <p:scale>
          <a:sx n="60" d="100"/>
          <a:sy n="60" d="100"/>
        </p:scale>
        <p:origin x="-1428" y="-7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30C62F-FA95-48E7-981E-D921A5F69152}" type="datetimeFigureOut">
              <a:rPr lang="pt-BR" smtClean="0"/>
              <a:t>06/07/2011</a:t>
            </a:fld>
            <a:endParaRPr lang="pt-BR" dirty="0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 dirty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8A8C90-2064-4F97-BC3A-E46D86C7031A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730155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21" name="Retângulo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3" name="Retângulo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Retângulo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2" name="Retângulo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783F5-2038-47A3-9DE9-59E28297EA5D}" type="datetime1">
              <a:rPr lang="pt-BR" smtClean="0"/>
              <a:t>06/07/2011</a:t>
            </a:fld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F52EC-836F-426C-985F-A7BDD8DB5056}" type="datetime1">
              <a:rPr lang="pt-BR" smtClean="0"/>
              <a:t>06/07/2011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E758B-D2A2-4BEB-AB0F-44708015B59B}" type="datetime1">
              <a:rPr lang="pt-BR" smtClean="0"/>
              <a:t>06/07/2011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7" name="Conector reto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Triângulo isósceles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Conector reto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7FBA4-8DA5-4590-B1E0-AC4FB4CE5A62}" type="datetime1">
              <a:rPr lang="pt-BR" smtClean="0"/>
              <a:t>06/07/2011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8" name="Espaço Reservado para Conteúdo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E9FD4F90-92B2-4D06-9FFA-D822ADFB4881}" type="datetime1">
              <a:rPr lang="pt-BR" smtClean="0"/>
              <a:t>06/07/2011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Retângulo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94E44-45D9-4D82-97B8-0782EF93F463}" type="datetime1">
              <a:rPr lang="pt-BR" smtClean="0"/>
              <a:t>06/07/2011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9" name="Espaço Reservado para Conteúdo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FFFF9-70B7-468E-9533-242E902EA6D8}" type="datetime1">
              <a:rPr lang="pt-BR" smtClean="0"/>
              <a:t>06/07/2011</a:t>
            </a:fld>
            <a:endParaRPr lang="pt-BR" dirty="0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3" name="Espaço Reservado para Conteúdo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BA6F8-7C80-4246-A688-39512600F2DC}" type="datetime1">
              <a:rPr lang="pt-BR" smtClean="0"/>
              <a:t>06/07/2011</a:t>
            </a:fld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6" name="Triângulo isósceles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2C957-9AF4-4359-87BE-195662F8C1E5}" type="datetime1">
              <a:rPr lang="pt-BR" smtClean="0"/>
              <a:t>06/07/2011</a:t>
            </a:fld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5" name="Conector reto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Triângulo isósceles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E579D-5F28-4F12-881D-9445982204A0}" type="datetime1">
              <a:rPr lang="pt-BR" smtClean="0"/>
              <a:t>06/07/2011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8" name="Conector reto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Conector reto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Triângulo isósceles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Espaço Reservado para Conteúdo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pt-BR" dirty="0" smtClean="0"/>
              <a:t>Clique no ícone para adicionar uma imagem</a:t>
            </a:r>
            <a:endParaRPr kumimoji="0" lang="en-US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DC71C-18B5-4173-8BC3-0572BA00063F}" type="datetime1">
              <a:rPr lang="pt-BR" smtClean="0"/>
              <a:t>06/07/2011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8" name="Conector reto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Triângulo isósceles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Retângulo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Espaço Reservado para Título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13" name="Espaço Reservado para Texto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BR" smtClean="0"/>
              <a:t>Clique para editar 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14" name="Espaço Reservado para Data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83783F5-2038-47A3-9DE9-59E28297EA5D}" type="datetime1">
              <a:rPr lang="pt-BR" smtClean="0"/>
              <a:t>06/07/2011</a:t>
            </a:fld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pt-BR" dirty="0"/>
          </a:p>
        </p:txBody>
      </p:sp>
      <p:sp>
        <p:nvSpPr>
          <p:cNvPr id="28" name="Conector reto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Conector reto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Triângulo isósceles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spaço Reservado para Número de Slide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dirty="0" smtClean="0"/>
              <a:t>Project 2010</a:t>
            </a:r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BR" dirty="0" smtClean="0"/>
              <a:t>Geovani Ferreira Gonçalves</a:t>
            </a:r>
          </a:p>
          <a:p>
            <a:endParaRPr lang="pt-B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268759"/>
            <a:ext cx="4843611" cy="1673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296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Nivelamento de Recursos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10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As </a:t>
            </a:r>
            <a:r>
              <a:rPr lang="pt-BR" dirty="0"/>
              <a:t>opções de ordem de redistribuição indicam a ordem pela qual as tarefas serão redistribuídas:</a:t>
            </a:r>
          </a:p>
          <a:p>
            <a:pPr lvl="1"/>
            <a:r>
              <a:rPr lang="pt-BR" dirty="0" smtClean="0"/>
              <a:t>Padrão</a:t>
            </a:r>
          </a:p>
          <a:p>
            <a:pPr lvl="2"/>
            <a:r>
              <a:rPr lang="pt-BR" dirty="0"/>
              <a:t>S</a:t>
            </a:r>
            <a:r>
              <a:rPr lang="pt-BR" dirty="0" smtClean="0"/>
              <a:t>ão </a:t>
            </a:r>
            <a:r>
              <a:rPr lang="pt-BR" dirty="0"/>
              <a:t>analisadas as tarefas predecessoras, a margem de atraso (período de tempo pelo qual uma tarefa pode ser adiada sem afetar a data de término de outra ou do projeto), as datas (uma tarefa com uma data de início posterior é atrasada primeiro), as prioridades e as restrições (um conjunto de limitações sobre a data de início ou de término de uma tarefa) para determinar se as tarefas devem ser redistribuídas e como isso deve ser feito. </a:t>
            </a:r>
            <a:endParaRPr lang="pt-BR" dirty="0" smtClean="0"/>
          </a:p>
          <a:p>
            <a:pPr lvl="2"/>
            <a:r>
              <a:rPr lang="pt-BR" dirty="0" smtClean="0"/>
              <a:t>Essa </a:t>
            </a:r>
            <a:r>
              <a:rPr lang="pt-BR" dirty="0"/>
              <a:t>é a opção padrão</a:t>
            </a:r>
            <a:r>
              <a:rPr lang="pt-BR" dirty="0" smtClean="0"/>
              <a:t>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767898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Nivelamento de Recursos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11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As </a:t>
            </a:r>
            <a:r>
              <a:rPr lang="pt-BR" dirty="0"/>
              <a:t>opções de ordem de redistribuição indicam a ordem pela qual as tarefas serão redistribuídas:</a:t>
            </a:r>
          </a:p>
          <a:p>
            <a:pPr lvl="1"/>
            <a:r>
              <a:rPr lang="pt-BR" dirty="0" smtClean="0"/>
              <a:t>Nº </a:t>
            </a:r>
            <a:r>
              <a:rPr lang="pt-BR" dirty="0"/>
              <a:t>da </a:t>
            </a:r>
            <a:r>
              <a:rPr lang="pt-BR" dirty="0" smtClean="0"/>
              <a:t>Tarefa</a:t>
            </a:r>
          </a:p>
          <a:p>
            <a:pPr lvl="2"/>
            <a:r>
              <a:rPr lang="pt-BR" dirty="0" smtClean="0"/>
              <a:t>As  </a:t>
            </a:r>
            <a:r>
              <a:rPr lang="pt-BR" dirty="0"/>
              <a:t>tarefas serão atrasadas, caso seja necessário, dos números de tarefa maiores antes de considerar outros critérios.</a:t>
            </a:r>
          </a:p>
          <a:p>
            <a:pPr lvl="1"/>
            <a:r>
              <a:rPr lang="pt-BR" dirty="0" smtClean="0"/>
              <a:t>Prioridade</a:t>
            </a:r>
            <a:r>
              <a:rPr lang="pt-BR" dirty="0"/>
              <a:t>, </a:t>
            </a:r>
            <a:r>
              <a:rPr lang="pt-BR" dirty="0" smtClean="0"/>
              <a:t>padrão</a:t>
            </a:r>
          </a:p>
          <a:p>
            <a:pPr lvl="2"/>
            <a:r>
              <a:rPr lang="pt-BR" dirty="0" smtClean="0"/>
              <a:t>Primeiro são </a:t>
            </a:r>
            <a:r>
              <a:rPr lang="pt-BR" dirty="0"/>
              <a:t>analisadas as prioridades e, em seguida, as predecessoras, a margem de atraso, as datas e as restrições para determinar se as tarefas devem ser redistribuídas e como isso deve ser feito.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111472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Exercício</a:t>
            </a:r>
            <a:endParaRPr lang="pt-BR" dirty="0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12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b="1" i="1" dirty="0">
                <a:solidFill>
                  <a:srgbClr val="FF0000"/>
                </a:solidFill>
              </a:rPr>
              <a:t>Reforma de uma Casa</a:t>
            </a:r>
          </a:p>
          <a:p>
            <a:pPr lvl="1"/>
            <a:r>
              <a:rPr lang="pt-BR" b="1" dirty="0"/>
              <a:t>Parte </a:t>
            </a:r>
            <a:r>
              <a:rPr lang="pt-BR" b="1" dirty="0" smtClean="0"/>
              <a:t>12</a:t>
            </a:r>
            <a:endParaRPr lang="pt-BR" b="1" dirty="0"/>
          </a:p>
          <a:p>
            <a:pPr lvl="2"/>
            <a:endParaRPr lang="pt-BR" b="1" dirty="0" smtClean="0"/>
          </a:p>
          <a:p>
            <a:pPr lvl="2"/>
            <a:endParaRPr lang="pt-BR" b="1" dirty="0" smtClean="0"/>
          </a:p>
          <a:p>
            <a:pPr lvl="1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807600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i="1" dirty="0" smtClean="0"/>
              <a:t>Pool</a:t>
            </a:r>
            <a:r>
              <a:rPr lang="pt-BR" dirty="0" smtClean="0"/>
              <a:t> de Recursos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13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Pode ser definido como um projeto que contém uma listagem recursos.</a:t>
            </a:r>
          </a:p>
          <a:p>
            <a:r>
              <a:rPr lang="pt-BR" dirty="0" smtClean="0"/>
              <a:t>Essa listagem pode ser compartilhada entre vários projetos.</a:t>
            </a:r>
          </a:p>
          <a:p>
            <a:r>
              <a:rPr lang="pt-BR" dirty="0" smtClean="0"/>
              <a:t>Utilizado para evitar o </a:t>
            </a:r>
            <a:r>
              <a:rPr lang="pt-BR" i="1" dirty="0" smtClean="0">
                <a:solidFill>
                  <a:srgbClr val="0070C0"/>
                </a:solidFill>
              </a:rPr>
              <a:t>retrabalho</a:t>
            </a:r>
            <a:r>
              <a:rPr lang="pt-BR" dirty="0" smtClean="0">
                <a:solidFill>
                  <a:srgbClr val="0070C0"/>
                </a:solidFill>
              </a:rPr>
              <a:t> </a:t>
            </a:r>
            <a:r>
              <a:rPr lang="pt-BR" dirty="0" smtClean="0"/>
              <a:t>para </a:t>
            </a:r>
            <a:r>
              <a:rPr lang="pt-BR" i="1" dirty="0">
                <a:solidFill>
                  <a:srgbClr val="0070C0"/>
                </a:solidFill>
              </a:rPr>
              <a:t>cadastrar repetidamente </a:t>
            </a:r>
            <a:r>
              <a:rPr lang="pt-BR" dirty="0" smtClean="0"/>
              <a:t>recursos para projetos </a:t>
            </a:r>
            <a:r>
              <a:rPr lang="pt-BR" i="1" dirty="0">
                <a:solidFill>
                  <a:srgbClr val="0070C0"/>
                </a:solidFill>
              </a:rPr>
              <a:t>similares</a:t>
            </a:r>
            <a:r>
              <a:rPr lang="pt-BR" dirty="0" smtClean="0"/>
              <a:t> (concluídos ou em execução).</a:t>
            </a:r>
          </a:p>
          <a:p>
            <a:r>
              <a:rPr lang="pt-BR" dirty="0" smtClean="0"/>
              <a:t>Os projetos que irão utilizar o </a:t>
            </a:r>
            <a:r>
              <a:rPr lang="pt-BR" i="1" dirty="0" smtClean="0"/>
              <a:t>pool</a:t>
            </a:r>
            <a:r>
              <a:rPr lang="pt-BR" dirty="0" smtClean="0"/>
              <a:t> de recursos precisam ser configurados.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321823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Laboratório</a:t>
            </a:r>
            <a:endParaRPr lang="pt-BR" dirty="0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14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b="1" i="1" dirty="0" smtClean="0">
                <a:solidFill>
                  <a:srgbClr val="FF0000"/>
                </a:solidFill>
              </a:rPr>
              <a:t>Criação </a:t>
            </a:r>
            <a:r>
              <a:rPr lang="pt-BR" b="1" i="1" dirty="0">
                <a:solidFill>
                  <a:srgbClr val="FF0000"/>
                </a:solidFill>
              </a:rPr>
              <a:t>do </a:t>
            </a:r>
            <a:r>
              <a:rPr lang="pt-BR" b="1" i="1" dirty="0" smtClean="0">
                <a:solidFill>
                  <a:srgbClr val="FF0000"/>
                </a:solidFill>
              </a:rPr>
              <a:t>Pool de Recursos.</a:t>
            </a:r>
          </a:p>
          <a:p>
            <a:pPr lvl="1"/>
            <a:endParaRPr lang="pt-BR" b="1" dirty="0" smtClean="0"/>
          </a:p>
          <a:p>
            <a:pPr lvl="1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295563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Bibliografia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15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sz="2400" dirty="0"/>
              <a:t>BERNARDES, M. M. E. S. </a:t>
            </a:r>
            <a:r>
              <a:rPr lang="pt-BR" sz="2400" b="1" dirty="0"/>
              <a:t>Microsoft Project 2010:</a:t>
            </a:r>
            <a:r>
              <a:rPr lang="pt-BR" sz="2400" dirty="0"/>
              <a:t> Gestão e Desenvolvimento de Projetos. 1ª. ed. São Paulo: Érica, 2010</a:t>
            </a:r>
            <a:r>
              <a:rPr lang="pt-BR" sz="2400" dirty="0" smtClean="0"/>
              <a:t>.</a:t>
            </a: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73561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Tema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2</a:t>
            </a:fld>
            <a:endParaRPr lang="pt-BR" dirty="0"/>
          </a:p>
        </p:txBody>
      </p:sp>
      <p:sp>
        <p:nvSpPr>
          <p:cNvPr id="7" name="Espaço Reservado para Conteúdo 6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07 – Trabalho com Nivelamento e </a:t>
            </a:r>
            <a:r>
              <a:rPr lang="pt-BR" i="1" dirty="0" smtClean="0"/>
              <a:t>Pool</a:t>
            </a:r>
            <a:r>
              <a:rPr lang="pt-BR" dirty="0" smtClean="0"/>
              <a:t> de Recursos.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145527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Superalocação de Recursos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3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Para realizar uma tarefa é necessário associar recursos para a sua execução.</a:t>
            </a:r>
          </a:p>
          <a:p>
            <a:r>
              <a:rPr lang="pt-BR" dirty="0" smtClean="0"/>
              <a:t>Os recursos associados à tarefa podem estar associados também à outras tarefas.</a:t>
            </a:r>
          </a:p>
          <a:p>
            <a:r>
              <a:rPr lang="pt-BR" dirty="0" smtClean="0"/>
              <a:t>Quando a soma das atribuições de um recurso para as tarefas do projeto é maior do que a capacidade disponível para o período, ocorre então a </a:t>
            </a:r>
            <a:r>
              <a:rPr lang="pt-BR" i="1" dirty="0" smtClean="0">
                <a:solidFill>
                  <a:srgbClr val="0070C0"/>
                </a:solidFill>
              </a:rPr>
              <a:t>superalocação</a:t>
            </a:r>
            <a:r>
              <a:rPr lang="pt-BR" dirty="0" smtClean="0"/>
              <a:t>.</a:t>
            </a:r>
          </a:p>
          <a:p>
            <a:r>
              <a:rPr lang="pt-BR" dirty="0" smtClean="0"/>
              <a:t>A superalocação indica que a quantidade de recursos associados às tarefas é menor do que a quantidade de recursos disponíveis.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2194463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Superalocação de Recursos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4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O Project fornece maneiras de visualizar os recursos alocados.</a:t>
            </a:r>
          </a:p>
          <a:p>
            <a:r>
              <a:rPr lang="pt-BR" dirty="0" smtClean="0"/>
              <a:t>Por padrão, os recursos superalocados são exibidos em </a:t>
            </a:r>
            <a:r>
              <a:rPr lang="pt-BR" i="1" dirty="0" smtClean="0">
                <a:solidFill>
                  <a:srgbClr val="FF0000"/>
                </a:solidFill>
              </a:rPr>
              <a:t>vermelho</a:t>
            </a:r>
            <a:r>
              <a:rPr lang="pt-BR" dirty="0" smtClean="0"/>
              <a:t>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8418437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Exercício</a:t>
            </a:r>
            <a:endParaRPr lang="pt-BR" dirty="0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5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b="1" i="1" dirty="0">
                <a:solidFill>
                  <a:srgbClr val="FF0000"/>
                </a:solidFill>
              </a:rPr>
              <a:t>Reforma de uma Casa</a:t>
            </a:r>
          </a:p>
          <a:p>
            <a:pPr lvl="1"/>
            <a:r>
              <a:rPr lang="pt-BR" b="1" dirty="0"/>
              <a:t>Parte </a:t>
            </a:r>
            <a:r>
              <a:rPr lang="pt-BR" b="1" dirty="0" smtClean="0"/>
              <a:t>11</a:t>
            </a:r>
            <a:endParaRPr lang="pt-BR" b="1" dirty="0"/>
          </a:p>
          <a:p>
            <a:pPr lvl="2"/>
            <a:endParaRPr lang="pt-BR" b="1" dirty="0" smtClean="0"/>
          </a:p>
          <a:p>
            <a:pPr lvl="2"/>
            <a:endParaRPr lang="pt-BR" b="1" dirty="0" smtClean="0"/>
          </a:p>
          <a:p>
            <a:pPr lvl="1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4750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Nivelamento de Recursos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6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/>
              <a:t>O nivelamento de recursos provê uma funcionalidade para resolver problemas de sobrecargas de recursos</a:t>
            </a:r>
            <a:r>
              <a:rPr lang="pt-BR" dirty="0" smtClean="0"/>
              <a:t>.</a:t>
            </a:r>
          </a:p>
          <a:p>
            <a:r>
              <a:rPr lang="pt-BR" dirty="0"/>
              <a:t>Para realizar o </a:t>
            </a:r>
            <a:r>
              <a:rPr lang="pt-BR" i="1" dirty="0">
                <a:solidFill>
                  <a:srgbClr val="0070C0"/>
                </a:solidFill>
              </a:rPr>
              <a:t>nivelamento</a:t>
            </a:r>
            <a:r>
              <a:rPr lang="pt-BR" dirty="0"/>
              <a:t> o Project pode fazer a </a:t>
            </a:r>
            <a:r>
              <a:rPr lang="pt-BR" i="1" dirty="0">
                <a:solidFill>
                  <a:srgbClr val="0070C0"/>
                </a:solidFill>
              </a:rPr>
              <a:t>divisão das tarefas</a:t>
            </a:r>
            <a:r>
              <a:rPr lang="pt-BR" dirty="0"/>
              <a:t> ou mesmo </a:t>
            </a:r>
            <a:r>
              <a:rPr lang="pt-BR" i="1" dirty="0">
                <a:solidFill>
                  <a:srgbClr val="0070C0"/>
                </a:solidFill>
              </a:rPr>
              <a:t>adiá-las</a:t>
            </a:r>
            <a:r>
              <a:rPr lang="pt-BR" dirty="0"/>
              <a:t> até que os </a:t>
            </a:r>
            <a:r>
              <a:rPr lang="pt-BR" i="1" dirty="0">
                <a:solidFill>
                  <a:srgbClr val="0070C0"/>
                </a:solidFill>
              </a:rPr>
              <a:t>recursos necessários não estejam mais sobrecarregados</a:t>
            </a:r>
            <a:r>
              <a:rPr lang="pt-BR" dirty="0"/>
              <a:t>. </a:t>
            </a:r>
            <a:endParaRPr lang="pt-BR" dirty="0" smtClean="0"/>
          </a:p>
          <a:p>
            <a:r>
              <a:rPr lang="pt-BR" dirty="0" smtClean="0"/>
              <a:t>No </a:t>
            </a:r>
            <a:r>
              <a:rPr lang="pt-BR" dirty="0"/>
              <a:t>processo de nivelamento não são alterados os recursos atribuídos as tarefas. </a:t>
            </a:r>
            <a:endParaRPr lang="pt-BR" dirty="0" smtClean="0"/>
          </a:p>
          <a:p>
            <a:r>
              <a:rPr lang="pt-BR" dirty="0" smtClean="0"/>
              <a:t>São </a:t>
            </a:r>
            <a:r>
              <a:rPr lang="pt-BR" dirty="0"/>
              <a:t>apenas nivelados os recursos de trabalho, recursos materiais e recursos de custo.</a:t>
            </a:r>
            <a:endParaRPr lang="pt-BR" dirty="0" smtClean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222938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dirty="0"/>
              <a:t>Nivelamento de Recursos</a:t>
            </a:r>
            <a:endParaRPr lang="pt-BR" sz="2600" i="1" dirty="0">
              <a:solidFill>
                <a:srgbClr val="0070C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7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i="1" dirty="0" smtClean="0"/>
              <a:t>O nivelamento pode </a:t>
            </a:r>
            <a:r>
              <a:rPr lang="pt-BR" i="1" dirty="0"/>
              <a:t>alterar as datas de início e término das </a:t>
            </a:r>
            <a:r>
              <a:rPr lang="pt-BR" i="1" dirty="0" smtClean="0"/>
              <a:t>tarefas.</a:t>
            </a:r>
          </a:p>
          <a:p>
            <a:r>
              <a:rPr lang="pt-BR" i="1" dirty="0" smtClean="0"/>
              <a:t>Consequentemente a </a:t>
            </a:r>
            <a:r>
              <a:rPr lang="pt-BR" i="1" dirty="0"/>
              <a:t>data de término do projeto também </a:t>
            </a:r>
            <a:r>
              <a:rPr lang="pt-BR" i="1" dirty="0" smtClean="0"/>
              <a:t>poderá ser </a:t>
            </a:r>
            <a:r>
              <a:rPr lang="pt-BR" i="1" dirty="0"/>
              <a:t>alterada</a:t>
            </a:r>
            <a:r>
              <a:rPr lang="pt-BR" i="1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740270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Nivelamento de Recursos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8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/>
              <a:t>O Project permite nivelar os recursos de duas formas:</a:t>
            </a:r>
          </a:p>
          <a:p>
            <a:pPr lvl="1"/>
            <a:r>
              <a:rPr lang="pt-BR" dirty="0"/>
              <a:t>Automática</a:t>
            </a:r>
          </a:p>
          <a:p>
            <a:pPr lvl="2"/>
            <a:r>
              <a:rPr lang="pt-BR" dirty="0"/>
              <a:t>Redistribui os recursos assim que você altera uma tarefa ou um recurso de tal forma que cause uma superalocação.</a:t>
            </a:r>
          </a:p>
          <a:p>
            <a:pPr lvl="1"/>
            <a:r>
              <a:rPr lang="pt-BR" dirty="0"/>
              <a:t>Manual (opção padrão)</a:t>
            </a:r>
          </a:p>
          <a:p>
            <a:pPr lvl="2"/>
            <a:r>
              <a:rPr lang="pt-BR" dirty="0"/>
              <a:t>Permite o controle de quando o Project redistribui os recursos. </a:t>
            </a:r>
          </a:p>
          <a:p>
            <a:pPr lvl="2"/>
            <a:r>
              <a:rPr lang="pt-BR" dirty="0"/>
              <a:t>Com esta opção selecionada, a redistribuição dos recursos é realizada apenas quando </a:t>
            </a:r>
            <a:r>
              <a:rPr lang="pt-BR" dirty="0" smtClean="0"/>
              <a:t>apenas quando o usuário acessa esta função. </a:t>
            </a:r>
            <a:endParaRPr lang="pt-BR" dirty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8371678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Nivelamento de Recursos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9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pt-BR" dirty="0" smtClean="0"/>
              <a:t>Pesquisa por superalocações:</a:t>
            </a:r>
          </a:p>
          <a:p>
            <a:pPr lvl="1"/>
            <a:r>
              <a:rPr lang="pt-BR" dirty="0" smtClean="0"/>
              <a:t>A </a:t>
            </a:r>
            <a:r>
              <a:rPr lang="pt-BR" dirty="0"/>
              <a:t>cada </a:t>
            </a:r>
            <a:r>
              <a:rPr lang="pt-BR" dirty="0" smtClean="0"/>
              <a:t>minuto</a:t>
            </a:r>
          </a:p>
          <a:p>
            <a:pPr lvl="2"/>
            <a:r>
              <a:rPr lang="pt-BR" dirty="0" smtClean="0"/>
              <a:t>Redistribui </a:t>
            </a:r>
            <a:r>
              <a:rPr lang="pt-BR" dirty="0"/>
              <a:t>recursos quando existe no mínimo um minuto a mais de trabalho </a:t>
            </a:r>
            <a:r>
              <a:rPr lang="pt-BR" dirty="0" smtClean="0"/>
              <a:t>agendado.</a:t>
            </a:r>
            <a:endParaRPr lang="pt-BR" dirty="0"/>
          </a:p>
          <a:p>
            <a:pPr lvl="1"/>
            <a:r>
              <a:rPr lang="pt-BR" dirty="0" smtClean="0"/>
              <a:t>A </a:t>
            </a:r>
            <a:r>
              <a:rPr lang="pt-BR" dirty="0"/>
              <a:t>cada </a:t>
            </a:r>
            <a:r>
              <a:rPr lang="pt-BR" dirty="0" smtClean="0"/>
              <a:t>hora</a:t>
            </a:r>
          </a:p>
          <a:p>
            <a:pPr lvl="2"/>
            <a:r>
              <a:rPr lang="pt-BR" dirty="0" smtClean="0"/>
              <a:t>Redistribui </a:t>
            </a:r>
            <a:r>
              <a:rPr lang="pt-BR" dirty="0"/>
              <a:t>recursos quando existe no mínimo uma hora a mais de trabalho </a:t>
            </a:r>
            <a:r>
              <a:rPr lang="pt-BR" dirty="0" smtClean="0"/>
              <a:t>agendado.</a:t>
            </a:r>
            <a:endParaRPr lang="pt-BR" dirty="0"/>
          </a:p>
          <a:p>
            <a:pPr lvl="1"/>
            <a:r>
              <a:rPr lang="pt-BR" dirty="0" smtClean="0"/>
              <a:t>Diariamente</a:t>
            </a:r>
          </a:p>
          <a:p>
            <a:pPr lvl="2"/>
            <a:r>
              <a:rPr lang="pt-BR" dirty="0" smtClean="0"/>
              <a:t>Redistribui </a:t>
            </a:r>
            <a:r>
              <a:rPr lang="pt-BR" dirty="0"/>
              <a:t>recursos quando existe no mínimo um dia a mais de trabalho </a:t>
            </a:r>
            <a:r>
              <a:rPr lang="pt-BR" dirty="0" smtClean="0"/>
              <a:t>agendado.</a:t>
            </a:r>
            <a:endParaRPr lang="pt-BR" dirty="0"/>
          </a:p>
          <a:p>
            <a:pPr lvl="1"/>
            <a:r>
              <a:rPr lang="pt-BR" dirty="0" smtClean="0"/>
              <a:t>Semanalmente</a:t>
            </a:r>
          </a:p>
          <a:p>
            <a:pPr lvl="2"/>
            <a:r>
              <a:rPr lang="pt-BR" dirty="0" smtClean="0"/>
              <a:t>Redistribui </a:t>
            </a:r>
            <a:r>
              <a:rPr lang="pt-BR" dirty="0"/>
              <a:t>recursos quando existe no mínimo uma semana a mais de trabalho </a:t>
            </a:r>
            <a:r>
              <a:rPr lang="pt-BR" dirty="0" smtClean="0"/>
              <a:t>agendado.</a:t>
            </a:r>
            <a:endParaRPr lang="pt-BR" dirty="0"/>
          </a:p>
          <a:p>
            <a:pPr lvl="1"/>
            <a:r>
              <a:rPr lang="pt-BR" dirty="0" smtClean="0"/>
              <a:t>Mensalmente</a:t>
            </a:r>
          </a:p>
          <a:p>
            <a:pPr lvl="2"/>
            <a:r>
              <a:rPr lang="pt-BR" dirty="0" smtClean="0"/>
              <a:t>Redistribui </a:t>
            </a:r>
            <a:r>
              <a:rPr lang="pt-BR" dirty="0"/>
              <a:t>recursos quando existe no mínimo um mês a mais de trabalho </a:t>
            </a:r>
            <a:r>
              <a:rPr lang="pt-BR" dirty="0" smtClean="0"/>
              <a:t>agendado.</a:t>
            </a:r>
          </a:p>
          <a:p>
            <a:pPr lvl="2"/>
            <a:r>
              <a:rPr lang="pt-BR" dirty="0" smtClean="0"/>
              <a:t>Essa </a:t>
            </a:r>
            <a:r>
              <a:rPr lang="pt-BR" dirty="0"/>
              <a:t>é a configuração padrão.</a:t>
            </a:r>
          </a:p>
          <a:p>
            <a:pPr lvl="1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147928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em">
  <a:themeElements>
    <a:clrScheme name="Origem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em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rigem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>
    <a:spDef>
      <a:spPr bwMode="auto">
        <a:noFill/>
        <a:ln w="9525" cap="flat" cmpd="sng" algn="ctr">
          <a:solidFill>
            <a:schemeClr val="accent2"/>
          </a:solidFill>
          <a:prstDash val="dash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anchor="t" compatLnSpc="1"/>
      <a:lstStyle>
        <a:defPPr>
          <a:defRPr kumimoji="0" dirty="0"/>
        </a:defPPr>
      </a:lstStyle>
    </a:spDef>
  </a:objectDefaults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1299</TotalTime>
  <Words>697</Words>
  <Application>Microsoft Office PowerPoint</Application>
  <PresentationFormat>Apresentação na tela (4:3)</PresentationFormat>
  <Paragraphs>82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15</vt:i4>
      </vt:variant>
    </vt:vector>
  </HeadingPairs>
  <TitlesOfParts>
    <vt:vector size="16" baseType="lpstr">
      <vt:lpstr>Origem</vt:lpstr>
      <vt:lpstr>Project 2010</vt:lpstr>
      <vt:lpstr>Tema</vt:lpstr>
      <vt:lpstr>Superalocação de Recursos</vt:lpstr>
      <vt:lpstr>Superalocação de Recursos</vt:lpstr>
      <vt:lpstr>Exercício</vt:lpstr>
      <vt:lpstr>Nivelamento de Recursos</vt:lpstr>
      <vt:lpstr>Nivelamento de Recursos</vt:lpstr>
      <vt:lpstr>Nivelamento de Recursos</vt:lpstr>
      <vt:lpstr>Nivelamento de Recursos</vt:lpstr>
      <vt:lpstr>Nivelamento de Recursos</vt:lpstr>
      <vt:lpstr>Nivelamento de Recursos</vt:lpstr>
      <vt:lpstr>Exercício</vt:lpstr>
      <vt:lpstr>Pool de Recursos</vt:lpstr>
      <vt:lpstr>Laboratório</vt:lpstr>
      <vt:lpstr>Bibliografia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Título</dc:title>
  <dc:creator>Geo</dc:creator>
  <cp:lastModifiedBy>Geo</cp:lastModifiedBy>
  <cp:revision>168</cp:revision>
  <dcterms:created xsi:type="dcterms:W3CDTF">2011-02-07T12:21:57Z</dcterms:created>
  <dcterms:modified xsi:type="dcterms:W3CDTF">2011-07-06T21:41:22Z</dcterms:modified>
</cp:coreProperties>
</file>